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1" r:id="rId1"/>
  </p:sldMasterIdLst>
  <p:handoutMasterIdLst>
    <p:handoutMasterId r:id="rId22"/>
  </p:handoutMasterIdLst>
  <p:sldIdLst>
    <p:sldId id="256" r:id="rId2"/>
    <p:sldId id="280" r:id="rId3"/>
    <p:sldId id="281" r:id="rId4"/>
    <p:sldId id="284" r:id="rId5"/>
    <p:sldId id="277" r:id="rId6"/>
    <p:sldId id="320" r:id="rId7"/>
    <p:sldId id="345" r:id="rId8"/>
    <p:sldId id="299" r:id="rId9"/>
    <p:sldId id="317" r:id="rId10"/>
    <p:sldId id="318" r:id="rId11"/>
    <p:sldId id="319" r:id="rId12"/>
    <p:sldId id="325" r:id="rId13"/>
    <p:sldId id="321" r:id="rId14"/>
    <p:sldId id="323" r:id="rId15"/>
    <p:sldId id="335" r:id="rId16"/>
    <p:sldId id="341" r:id="rId17"/>
    <p:sldId id="334" r:id="rId18"/>
    <p:sldId id="342" r:id="rId19"/>
    <p:sldId id="343" r:id="rId20"/>
    <p:sldId id="333" r:id="rId21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00"/>
    <a:srgbClr val="33F533"/>
    <a:srgbClr val="011301"/>
    <a:srgbClr val="011303"/>
    <a:srgbClr val="021204"/>
    <a:srgbClr val="958F9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4660"/>
  </p:normalViewPr>
  <p:slideViewPr>
    <p:cSldViewPr>
      <p:cViewPr varScale="1">
        <p:scale>
          <a:sx n="108" d="100"/>
          <a:sy n="108" d="100"/>
        </p:scale>
        <p:origin x="93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9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janus.cityofchey.org\PUBW\Vickin\1%25%20Sales%20Tax%20Fifth&amp;Sixth\piechart20232026fifthpenny.shw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4"/>
          <c:order val="4"/>
          <c:cat>
            <c:strRef>
              <c:f>'2023-2026 Proposed'!$A$5:$A$14</c:f>
              <c:strCache>
                <c:ptCount val="10"/>
                <c:pt idx="0">
                  <c:v>Roads 80%</c:v>
                </c:pt>
                <c:pt idx="1">
                  <c:v>Fire 4%</c:v>
                </c:pt>
                <c:pt idx="2">
                  <c:v>Police 5%</c:v>
                </c:pt>
                <c:pt idx="3">
                  <c:v>Comm Rec &amp; Events 4.75%</c:v>
                </c:pt>
                <c:pt idx="4">
                  <c:v>City/County Health .67%</c:v>
                </c:pt>
                <c:pt idx="5">
                  <c:v>Animal Control .5%</c:v>
                </c:pt>
                <c:pt idx="6">
                  <c:v>Airport .49%</c:v>
                </c:pt>
                <c:pt idx="7">
                  <c:v>Econ Development 1.6%</c:v>
                </c:pt>
                <c:pt idx="8">
                  <c:v>Capital Equipment .99%</c:v>
                </c:pt>
                <c:pt idx="9">
                  <c:v>Human Services 2%</c:v>
                </c:pt>
              </c:strCache>
            </c:strRef>
          </c:cat>
          <c:val>
            <c:numRef>
              <c:f>'2023-2026 Proposed'!$F$5:$F$14</c:f>
              <c:numCache>
                <c:formatCode>0.0000</c:formatCode>
                <c:ptCount val="10"/>
                <c:pt idx="0">
                  <c:v>0.8</c:v>
                </c:pt>
                <c:pt idx="1">
                  <c:v>0.04</c:v>
                </c:pt>
                <c:pt idx="2">
                  <c:v>0.05</c:v>
                </c:pt>
                <c:pt idx="3">
                  <c:v>4.7500000000000001E-2</c:v>
                </c:pt>
                <c:pt idx="4">
                  <c:v>6.7000000000000002E-3</c:v>
                </c:pt>
                <c:pt idx="5">
                  <c:v>5.0000000000000001E-3</c:v>
                </c:pt>
                <c:pt idx="6">
                  <c:v>4.9459999999999999E-3</c:v>
                </c:pt>
                <c:pt idx="7">
                  <c:v>1.6E-2</c:v>
                </c:pt>
                <c:pt idx="8">
                  <c:v>9.8539999999999999E-3</c:v>
                </c:pt>
                <c:pt idx="9">
                  <c:v>1.6E-2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E2-41EF-BF17-BEC2CCBACEAF}"/>
            </c:ext>
          </c:extLst>
        </c:ser>
        <c:ser>
          <c:idx val="5"/>
          <c:order val="5"/>
          <c:cat>
            <c:strRef>
              <c:f>'2023-2026 Proposed'!$A$5:$A$14</c:f>
              <c:strCache>
                <c:ptCount val="10"/>
                <c:pt idx="0">
                  <c:v>Roads 80%</c:v>
                </c:pt>
                <c:pt idx="1">
                  <c:v>Fire 4%</c:v>
                </c:pt>
                <c:pt idx="2">
                  <c:v>Police 5%</c:v>
                </c:pt>
                <c:pt idx="3">
                  <c:v>Comm Rec &amp; Events 4.75%</c:v>
                </c:pt>
                <c:pt idx="4">
                  <c:v>City/County Health .67%</c:v>
                </c:pt>
                <c:pt idx="5">
                  <c:v>Animal Control .5%</c:v>
                </c:pt>
                <c:pt idx="6">
                  <c:v>Airport .49%</c:v>
                </c:pt>
                <c:pt idx="7">
                  <c:v>Econ Development 1.6%</c:v>
                </c:pt>
                <c:pt idx="8">
                  <c:v>Capital Equipment .99%</c:v>
                </c:pt>
                <c:pt idx="9">
                  <c:v>Human Services 2%</c:v>
                </c:pt>
              </c:strCache>
            </c:strRef>
          </c:cat>
          <c:val>
            <c:numRef>
              <c:f>'2023-2026 Proposed'!$G$5:$G$14</c:f>
              <c:numCache>
                <c:formatCode>#,##0</c:formatCode>
                <c:ptCount val="10"/>
                <c:pt idx="0">
                  <c:v>40000000</c:v>
                </c:pt>
                <c:pt idx="1">
                  <c:v>2000000</c:v>
                </c:pt>
                <c:pt idx="2">
                  <c:v>2500000</c:v>
                </c:pt>
                <c:pt idx="3">
                  <c:v>2375000</c:v>
                </c:pt>
                <c:pt idx="4">
                  <c:v>335000</c:v>
                </c:pt>
                <c:pt idx="5">
                  <c:v>250000</c:v>
                </c:pt>
                <c:pt idx="6">
                  <c:v>247296</c:v>
                </c:pt>
                <c:pt idx="7">
                  <c:v>800000</c:v>
                </c:pt>
                <c:pt idx="8">
                  <c:v>492704</c:v>
                </c:pt>
                <c:pt idx="9">
                  <c:v>1000000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E2-41EF-BF17-BEC2CCBACEAF}"/>
            </c:ext>
          </c:extLst>
        </c:ser>
        <c:ser>
          <c:idx val="3"/>
          <c:order val="3"/>
          <c:cat>
            <c:strRef>
              <c:f>'2023-2026 Proposed'!$A$5:$A$14</c:f>
              <c:strCache>
                <c:ptCount val="10"/>
                <c:pt idx="0">
                  <c:v>Roads 80%</c:v>
                </c:pt>
                <c:pt idx="1">
                  <c:v>Fire 4%</c:v>
                </c:pt>
                <c:pt idx="2">
                  <c:v>Police 5%</c:v>
                </c:pt>
                <c:pt idx="3">
                  <c:v>Comm Rec &amp; Events 4.75%</c:v>
                </c:pt>
                <c:pt idx="4">
                  <c:v>City/County Health .67%</c:v>
                </c:pt>
                <c:pt idx="5">
                  <c:v>Animal Control .5%</c:v>
                </c:pt>
                <c:pt idx="6">
                  <c:v>Airport .49%</c:v>
                </c:pt>
                <c:pt idx="7">
                  <c:v>Econ Development 1.6%</c:v>
                </c:pt>
                <c:pt idx="8">
                  <c:v>Capital Equipment .99%</c:v>
                </c:pt>
                <c:pt idx="9">
                  <c:v>Human Services 2%</c:v>
                </c:pt>
              </c:strCache>
            </c:strRef>
          </c:cat>
          <c:val>
            <c:numRef>
              <c:f>'2023-2026 Proposed'!$E$5:$E$14</c:f>
            </c:numRef>
          </c:val>
          <c:extLst>
            <c:ext xmlns:c16="http://schemas.microsoft.com/office/drawing/2014/chart" uri="{C3380CC4-5D6E-409C-BE32-E72D297353CC}">
              <c16:uniqueId val="{00000002-7FE2-41EF-BF17-BEC2CCBACEAF}"/>
            </c:ext>
          </c:extLst>
        </c:ser>
        <c:ser>
          <c:idx val="2"/>
          <c:order val="2"/>
          <c:cat>
            <c:strRef>
              <c:f>'2023-2026 Proposed'!$A$5:$A$14</c:f>
              <c:strCache>
                <c:ptCount val="10"/>
                <c:pt idx="0">
                  <c:v>Roads 80%</c:v>
                </c:pt>
                <c:pt idx="1">
                  <c:v>Fire 4%</c:v>
                </c:pt>
                <c:pt idx="2">
                  <c:v>Police 5%</c:v>
                </c:pt>
                <c:pt idx="3">
                  <c:v>Comm Rec &amp; Events 4.75%</c:v>
                </c:pt>
                <c:pt idx="4">
                  <c:v>City/County Health .67%</c:v>
                </c:pt>
                <c:pt idx="5">
                  <c:v>Animal Control .5%</c:v>
                </c:pt>
                <c:pt idx="6">
                  <c:v>Airport .49%</c:v>
                </c:pt>
                <c:pt idx="7">
                  <c:v>Econ Development 1.6%</c:v>
                </c:pt>
                <c:pt idx="8">
                  <c:v>Capital Equipment .99%</c:v>
                </c:pt>
                <c:pt idx="9">
                  <c:v>Human Services 2%</c:v>
                </c:pt>
              </c:strCache>
            </c:strRef>
          </c:cat>
          <c:val>
            <c:numRef>
              <c:f>'2023-2026 Proposed'!$D$5:$D$14</c:f>
            </c:numRef>
          </c:val>
          <c:extLst>
            <c:ext xmlns:c16="http://schemas.microsoft.com/office/drawing/2014/chart" uri="{C3380CC4-5D6E-409C-BE32-E72D297353CC}">
              <c16:uniqueId val="{00000003-7FE2-41EF-BF17-BEC2CCBACEAF}"/>
            </c:ext>
          </c:extLst>
        </c:ser>
        <c:ser>
          <c:idx val="1"/>
          <c:order val="1"/>
          <c:cat>
            <c:strRef>
              <c:f>'2023-2026 Proposed'!$A$5:$A$14</c:f>
              <c:strCache>
                <c:ptCount val="10"/>
                <c:pt idx="0">
                  <c:v>Roads 80%</c:v>
                </c:pt>
                <c:pt idx="1">
                  <c:v>Fire 4%</c:v>
                </c:pt>
                <c:pt idx="2">
                  <c:v>Police 5%</c:v>
                </c:pt>
                <c:pt idx="3">
                  <c:v>Comm Rec &amp; Events 4.75%</c:v>
                </c:pt>
                <c:pt idx="4">
                  <c:v>City/County Health .67%</c:v>
                </c:pt>
                <c:pt idx="5">
                  <c:v>Animal Control .5%</c:v>
                </c:pt>
                <c:pt idx="6">
                  <c:v>Airport .49%</c:v>
                </c:pt>
                <c:pt idx="7">
                  <c:v>Econ Development 1.6%</c:v>
                </c:pt>
                <c:pt idx="8">
                  <c:v>Capital Equipment .99%</c:v>
                </c:pt>
                <c:pt idx="9">
                  <c:v>Human Services 2%</c:v>
                </c:pt>
              </c:strCache>
            </c:strRef>
          </c:cat>
          <c:val>
            <c:numRef>
              <c:f>'2023-2026 Proposed'!$C$5:$C$14</c:f>
            </c:numRef>
          </c:val>
          <c:extLst>
            <c:ext xmlns:c16="http://schemas.microsoft.com/office/drawing/2014/chart" uri="{C3380CC4-5D6E-409C-BE32-E72D297353CC}">
              <c16:uniqueId val="{00000004-7FE2-41EF-BF17-BEC2CCBACEAF}"/>
            </c:ext>
          </c:extLst>
        </c:ser>
        <c:ser>
          <c:idx val="0"/>
          <c:order val="0"/>
          <c:cat>
            <c:strRef>
              <c:f>'2023-2026 Proposed'!$A$5:$A$14</c:f>
              <c:strCache>
                <c:ptCount val="10"/>
                <c:pt idx="0">
                  <c:v>Roads 80%</c:v>
                </c:pt>
                <c:pt idx="1">
                  <c:v>Fire 4%</c:v>
                </c:pt>
                <c:pt idx="2">
                  <c:v>Police 5%</c:v>
                </c:pt>
                <c:pt idx="3">
                  <c:v>Comm Rec &amp; Events 4.75%</c:v>
                </c:pt>
                <c:pt idx="4">
                  <c:v>City/County Health .67%</c:v>
                </c:pt>
                <c:pt idx="5">
                  <c:v>Animal Control .5%</c:v>
                </c:pt>
                <c:pt idx="6">
                  <c:v>Airport .49%</c:v>
                </c:pt>
                <c:pt idx="7">
                  <c:v>Econ Development 1.6%</c:v>
                </c:pt>
                <c:pt idx="8">
                  <c:v>Capital Equipment .99%</c:v>
                </c:pt>
                <c:pt idx="9">
                  <c:v>Human Services 2%</c:v>
                </c:pt>
              </c:strCache>
            </c:strRef>
          </c:cat>
          <c:val>
            <c:numRef>
              <c:f>'2023-2026 Proposed'!$B$5:$B$14</c:f>
            </c:numRef>
          </c:val>
          <c:extLst>
            <c:ext xmlns:c16="http://schemas.microsoft.com/office/drawing/2014/chart" uri="{C3380CC4-5D6E-409C-BE32-E72D297353CC}">
              <c16:uniqueId val="{00000005-7FE2-41EF-BF17-BEC2CCBAC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224543782420896"/>
          <c:y val="2.4010622932488467E-2"/>
          <c:w val="0.33200653067972802"/>
          <c:h val="0.9759893770675115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50FEA1A-6BC9-4393-889A-3851A4CC03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0305AF-F30D-42B8-ACD6-BBC6AE23136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pPr>
              <a:defRPr/>
            </a:pPr>
            <a:fld id="{743BDD90-5B7E-4152-8063-14085886B0B3}" type="datetimeFigureOut">
              <a:rPr lang="en-US"/>
              <a:pPr>
                <a:defRPr/>
              </a:pPr>
              <a:t>9/28/2022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CE857A-C767-48E9-A87D-24F3E370BC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9E959F-F943-4A68-BFA1-0C55EB03103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C0CC611-F943-40A0-A17E-0ABE09007BF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3499-1F18-46EC-9CE0-4FDE9EBEEBD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7296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54487-1C89-4BBD-A468-60FEA84275C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4734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54827-3B3A-4623-A7AA-B143963E1C3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050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F644-9EF4-4729-BD0F-BC7AE1F8E5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0762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40B8F-E15B-4980-B460-5AC7C8F78B4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204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8FA54-307A-43A1-ABE2-A4FD827826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021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CEDDA-0C88-4412-A95B-D011CEEA358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4848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01EBD-639F-498F-9D54-E65ADF37152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0901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F644-9EF4-4729-BD0F-BC7AE1F8E5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5943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F644-9EF4-4729-BD0F-BC7AE1F8E5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1481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F644-9EF4-4729-BD0F-BC7AE1F8E5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1263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F644-9EF4-4729-BD0F-BC7AE1F8E58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982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F644-9EF4-4729-BD0F-BC7AE1F8E5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7665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F644-9EF4-4729-BD0F-BC7AE1F8E58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56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F644-9EF4-4729-BD0F-BC7AE1F8E5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9655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2CE3F-6AAF-4C52-996D-3320123A5B8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3579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150F3-F186-48ED-BEE2-CB019B46A51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0165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3B54DA0-0453-46D4-C12F-AC628A26A7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4BEC11F-AC11-4DF1-7931-EA874C5BA60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BD9D87-DA98-4566-9FA2-83F5C42873A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72FA3834-0EA7-4CA9-CAF5-750CF31E457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6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E4AF644-9EF4-4729-BD0F-BC7AE1F8E5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7062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62" r:id="rId1"/>
    <p:sldLayoutId id="2147484363" r:id="rId2"/>
    <p:sldLayoutId id="2147484364" r:id="rId3"/>
    <p:sldLayoutId id="2147484365" r:id="rId4"/>
    <p:sldLayoutId id="2147484366" r:id="rId5"/>
    <p:sldLayoutId id="2147484367" r:id="rId6"/>
    <p:sldLayoutId id="2147484368" r:id="rId7"/>
    <p:sldLayoutId id="2147484369" r:id="rId8"/>
    <p:sldLayoutId id="2147484370" r:id="rId9"/>
    <p:sldLayoutId id="2147484371" r:id="rId10"/>
    <p:sldLayoutId id="2147484372" r:id="rId11"/>
    <p:sldLayoutId id="2147484373" r:id="rId12"/>
    <p:sldLayoutId id="2147484374" r:id="rId13"/>
    <p:sldLayoutId id="2147484375" r:id="rId14"/>
    <p:sldLayoutId id="2147484376" r:id="rId15"/>
    <p:sldLayoutId id="2147484377" r:id="rId16"/>
    <p:sldLayoutId id="2147484378" r:id="rId17"/>
    <p:sldLayoutId id="214748437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Relationship Id="rId9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311FF26-96F2-45DC-80F1-9C20715CC49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838200"/>
            <a:ext cx="7772400" cy="275907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br>
              <a:rPr lang="en-US" sz="5400" dirty="0"/>
            </a:br>
            <a:r>
              <a:rPr lang="en-US" sz="4800" dirty="0"/>
              <a:t>1% OPTIONAL SALES TAX</a:t>
            </a:r>
            <a:br>
              <a:rPr lang="en-US" sz="4800" dirty="0"/>
            </a:br>
            <a:r>
              <a:rPr lang="en-US" sz="2800" dirty="0"/>
              <a:t>and  constitutional amendment A</a:t>
            </a:r>
            <a:br>
              <a:rPr lang="en-US" sz="2800" dirty="0"/>
            </a:br>
            <a:br>
              <a:rPr lang="en-US" sz="4800" dirty="0"/>
            </a:br>
            <a:r>
              <a:rPr lang="en-US" sz="2400" dirty="0"/>
              <a:t>general election </a:t>
            </a:r>
            <a:r>
              <a:rPr lang="en-US" sz="2400" dirty="0" err="1"/>
              <a:t>NOvember</a:t>
            </a:r>
            <a:r>
              <a:rPr lang="en-US" sz="2400" dirty="0"/>
              <a:t> 8, 2022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4099" name="Picture 4" descr="citylclr">
            <a:extLst>
              <a:ext uri="{FF2B5EF4-FFF2-40B4-BE49-F238E27FC236}">
                <a16:creationId xmlns:a16="http://schemas.microsoft.com/office/drawing/2014/main" id="{EB1933BA-5681-29FA-AC20-6B0583214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436417"/>
            <a:ext cx="2438400" cy="242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304478C1-9317-4C66-B511-505017C15AF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457200" y="381000"/>
            <a:ext cx="6554867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OVERVIEW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E5CE5A21-9349-4D8F-9C27-92E63A36BA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0" y="762000"/>
            <a:ext cx="6554867" cy="376767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dirty="0"/>
              <a:t>Information &amp; History </a:t>
            </a:r>
          </a:p>
          <a:p>
            <a:pPr eaLnBrk="1" hangingPunct="1">
              <a:defRPr/>
            </a:pPr>
            <a:r>
              <a:rPr lang="en-US" sz="2400" dirty="0"/>
              <a:t>Past Sales Tax Use</a:t>
            </a:r>
          </a:p>
          <a:p>
            <a:pPr eaLnBrk="1" hangingPunct="1">
              <a:defRPr/>
            </a:pPr>
            <a:r>
              <a:rPr lang="en-US" sz="2400" dirty="0"/>
              <a:t>2023-2026 Distribution </a:t>
            </a:r>
          </a:p>
          <a:p>
            <a:pPr eaLnBrk="1" hangingPunct="1">
              <a:defRPr/>
            </a:pPr>
            <a:r>
              <a:rPr lang="en-US" sz="2400" dirty="0"/>
              <a:t>2023-2026 Projected Sales Tax Use</a:t>
            </a:r>
          </a:p>
          <a:p>
            <a:pPr eaLnBrk="1" hangingPunct="1">
              <a:defRPr/>
            </a:pPr>
            <a:r>
              <a:rPr lang="en-US" sz="2400" dirty="0"/>
              <a:t>Constitutional Amendment A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90C6A1A7-9203-41DF-A2BE-820086235F3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533399" y="152400"/>
            <a:ext cx="6554867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INFORMATION &amp; HISTORY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2108432-0F9B-4704-B98E-45D3C9FF8F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8633" y="1371600"/>
            <a:ext cx="6631067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Tax Authorized by State Statute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/>
              <a:t>Title 39, Chapter 15, Article 2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Voter Approval Required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First Adopted by Voters in 1977  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/>
              <a:t>Not a New Tax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/>
              <a:t>Renewed Every Election Since 1977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Distribution Based on Population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May be Used as General Revenue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City Specifies How Funding is Used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/>
              <a:t>City Ordinance Chapter 3 Para 3.08.010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/>
              <a:t>Resolution No. 6248 dated June 27, 2022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2006_0829_154209AA">
            <a:extLst>
              <a:ext uri="{FF2B5EF4-FFF2-40B4-BE49-F238E27FC236}">
                <a16:creationId xmlns:a16="http://schemas.microsoft.com/office/drawing/2014/main" id="{E2A41490-397F-B396-94BB-BB4070AE0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-9755"/>
            <a:ext cx="2743200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0" name="Rectangle 8">
            <a:extLst>
              <a:ext uri="{FF2B5EF4-FFF2-40B4-BE49-F238E27FC236}">
                <a16:creationId xmlns:a16="http://schemas.microsoft.com/office/drawing/2014/main" id="{E0704FCF-CF4D-4048-9700-E5751F06751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PAST SALES TAX USE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BE68B9C-FA9F-4630-BF15-0D8F19E8B96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192759"/>
            <a:ext cx="4724400" cy="48307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sz="2400" dirty="0"/>
              <a:t>80% Designated to Streets</a:t>
            </a:r>
          </a:p>
          <a:p>
            <a:pPr lvl="1">
              <a:defRPr/>
            </a:pPr>
            <a:r>
              <a:rPr lang="en-US" sz="2200" dirty="0"/>
              <a:t>Multiply Use with Grant Match</a:t>
            </a:r>
          </a:p>
          <a:p>
            <a:pPr eaLnBrk="1" hangingPunct="1">
              <a:defRPr/>
            </a:pPr>
            <a:r>
              <a:rPr lang="en-US" sz="2400" dirty="0"/>
              <a:t>Remaining 20%</a:t>
            </a:r>
          </a:p>
          <a:p>
            <a:pPr lvl="1">
              <a:defRPr/>
            </a:pPr>
            <a:r>
              <a:rPr lang="en-US" sz="2200" dirty="0"/>
              <a:t>Fire</a:t>
            </a:r>
          </a:p>
          <a:p>
            <a:pPr lvl="1">
              <a:defRPr/>
            </a:pPr>
            <a:r>
              <a:rPr lang="en-US" sz="2200" dirty="0"/>
              <a:t>Police</a:t>
            </a:r>
          </a:p>
          <a:p>
            <a:pPr lvl="1">
              <a:defRPr/>
            </a:pPr>
            <a:r>
              <a:rPr lang="en-US" sz="2200" dirty="0"/>
              <a:t>Community Rec &amp; Events</a:t>
            </a:r>
          </a:p>
          <a:p>
            <a:pPr lvl="1">
              <a:defRPr/>
            </a:pPr>
            <a:r>
              <a:rPr lang="en-US" sz="2200" dirty="0"/>
              <a:t>Capital Equipment</a:t>
            </a:r>
          </a:p>
          <a:p>
            <a:pPr lvl="1">
              <a:defRPr/>
            </a:pPr>
            <a:r>
              <a:rPr lang="en-US" sz="2200" dirty="0"/>
              <a:t> City/County Health</a:t>
            </a:r>
          </a:p>
          <a:p>
            <a:pPr lvl="1">
              <a:defRPr/>
            </a:pPr>
            <a:r>
              <a:rPr lang="en-US" sz="2200" dirty="0"/>
              <a:t> Animal Control</a:t>
            </a:r>
          </a:p>
          <a:p>
            <a:pPr lvl="1">
              <a:defRPr/>
            </a:pPr>
            <a:r>
              <a:rPr lang="en-US" sz="2200" dirty="0"/>
              <a:t>Airport Property Leases</a:t>
            </a:r>
          </a:p>
          <a:p>
            <a:pPr lvl="1">
              <a:defRPr/>
            </a:pPr>
            <a:r>
              <a:rPr lang="en-US" sz="2200" dirty="0"/>
              <a:t>Human Services</a:t>
            </a:r>
          </a:p>
          <a:p>
            <a:pPr lvl="1">
              <a:defRPr/>
            </a:pPr>
            <a:r>
              <a:rPr lang="en-US" sz="2200" dirty="0"/>
              <a:t> Economic Development</a:t>
            </a:r>
          </a:p>
        </p:txBody>
      </p:sp>
      <p:graphicFrame>
        <p:nvGraphicFramePr>
          <p:cNvPr id="8195" name="Object 4">
            <a:extLst>
              <a:ext uri="{FF2B5EF4-FFF2-40B4-BE49-F238E27FC236}">
                <a16:creationId xmlns:a16="http://schemas.microsoft.com/office/drawing/2014/main" id="{A8D8C586-4147-2616-9F97-4054CA308F1D}"/>
              </a:ext>
            </a:extLst>
          </p:cNvPr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477681893"/>
              </p:ext>
            </p:extLst>
          </p:nvPr>
        </p:nvGraphicFramePr>
        <p:xfrm>
          <a:off x="5449594" y="1686809"/>
          <a:ext cx="24384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3" imgW="2438587" imgH="1828902" progId="Presentations.Drawing.13">
                  <p:embed/>
                </p:oleObj>
              </mc:Choice>
              <mc:Fallback>
                <p:oleObj name="Drawing" r:id="rId3" imgW="2438587" imgH="1828902" progId="Presentations.Drawing.1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9594" y="1686809"/>
                        <a:ext cx="2438400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7">
            <a:extLst>
              <a:ext uri="{FF2B5EF4-FFF2-40B4-BE49-F238E27FC236}">
                <a16:creationId xmlns:a16="http://schemas.microsoft.com/office/drawing/2014/main" id="{D34A916F-2B42-88FC-3C4E-473CF62F5C5E}"/>
              </a:ext>
            </a:extLst>
          </p:cNvPr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890345691"/>
              </p:ext>
            </p:extLst>
          </p:nvPr>
        </p:nvGraphicFramePr>
        <p:xfrm>
          <a:off x="7052939" y="2818804"/>
          <a:ext cx="2091061" cy="1568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5" imgW="1752632" imgH="1314421" progId="Presentations.Drawing.13">
                  <p:embed/>
                </p:oleObj>
              </mc:Choice>
              <mc:Fallback>
                <p:oleObj name="Drawing" r:id="rId5" imgW="1752632" imgH="1314421" progId="Presentations.Drawing.1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2939" y="2818804"/>
                        <a:ext cx="2091061" cy="15682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Object 10">
            <a:extLst>
              <a:ext uri="{FF2B5EF4-FFF2-40B4-BE49-F238E27FC236}">
                <a16:creationId xmlns:a16="http://schemas.microsoft.com/office/drawing/2014/main" id="{06EC4360-4648-393F-C386-8D16C1B725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6759898"/>
              </p:ext>
            </p:extLst>
          </p:nvPr>
        </p:nvGraphicFramePr>
        <p:xfrm>
          <a:off x="4835001" y="3901729"/>
          <a:ext cx="2362200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7" imgW="2514497" imgH="1886256" progId="Presentations.Drawing.13">
                  <p:embed/>
                </p:oleObj>
              </mc:Choice>
              <mc:Fallback>
                <p:oleObj name="Drawing" r:id="rId7" imgW="2514497" imgH="1886256" progId="Presentations.Drawing.1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5001" y="3901729"/>
                        <a:ext cx="2362200" cy="177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00" name="Picture 8" descr="S:\PIO\Fifth Penny History Photos\Sanitation\Dell Range, Service Pins, Roundabout, sanitation 058.JPG">
            <a:extLst>
              <a:ext uri="{FF2B5EF4-FFF2-40B4-BE49-F238E27FC236}">
                <a16:creationId xmlns:a16="http://schemas.microsoft.com/office/drawing/2014/main" id="{3F1E7F96-44C4-3E60-7F22-D64D5D5A4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404240"/>
            <a:ext cx="2438400" cy="1462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968" name="Rectangle 40967">
            <a:extLst>
              <a:ext uri="{FF2B5EF4-FFF2-40B4-BE49-F238E27FC236}">
                <a16:creationId xmlns:a16="http://schemas.microsoft.com/office/drawing/2014/main" id="{321515B3-D7DF-4C4F-A467-045381880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B6A97449-E880-4DFF-B2B0-BBA45ED96A4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6858000" cy="150706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dirty="0"/>
              <a:t>Completed Street Projects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08569DF2-BC3C-483A-9F6F-B26F8CEA3E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04437" y="772768"/>
            <a:ext cx="5047116" cy="2997201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1000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9800" dirty="0"/>
              <a:t> 	      </a:t>
            </a:r>
            <a:r>
              <a:rPr lang="en-US" sz="1600" dirty="0"/>
              <a:t>	        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9600" dirty="0"/>
              <a:t>20</a:t>
            </a:r>
            <a:r>
              <a:rPr lang="en-US" sz="9600" baseline="30000" dirty="0"/>
              <a:t>th</a:t>
            </a:r>
            <a:r>
              <a:rPr lang="en-US" sz="9600" dirty="0"/>
              <a:t> Street	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9600" dirty="0"/>
              <a:t>Evers Boulevard	    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9600" dirty="0"/>
              <a:t>Meadow Drive/12</a:t>
            </a:r>
            <a:r>
              <a:rPr lang="en-US" sz="9600" baseline="30000" dirty="0"/>
              <a:t>th</a:t>
            </a:r>
            <a:r>
              <a:rPr lang="en-US" sz="9600" dirty="0"/>
              <a:t> Street        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9600" dirty="0"/>
              <a:t>24</a:t>
            </a:r>
            <a:r>
              <a:rPr lang="en-US" sz="9600" baseline="30000" dirty="0"/>
              <a:t>th</a:t>
            </a:r>
            <a:r>
              <a:rPr lang="en-US" sz="9600" dirty="0"/>
              <a:t> Street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9600" dirty="0"/>
              <a:t>26</a:t>
            </a:r>
            <a:r>
              <a:rPr lang="en-US" sz="9600" baseline="30000" dirty="0"/>
              <a:t>th</a:t>
            </a:r>
            <a:r>
              <a:rPr lang="en-US" sz="9600" dirty="0"/>
              <a:t> Street Storm Sewer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1200" dirty="0"/>
          </a:p>
          <a:p>
            <a:pPr eaLnBrk="1" hangingPunct="1">
              <a:lnSpc>
                <a:spcPct val="90000"/>
              </a:lnSpc>
              <a:defRPr/>
            </a:pPr>
            <a:endParaRPr lang="en-US" sz="1000" dirty="0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1000" dirty="0"/>
              <a:t>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1000" dirty="0"/>
              <a:t>			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1000" dirty="0"/>
              <a:t>		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1000" dirty="0"/>
              <a:t>				</a:t>
            </a:r>
          </a:p>
        </p:txBody>
      </p:sp>
      <p:grpSp>
        <p:nvGrpSpPr>
          <p:cNvPr id="40970" name="Group 40969">
            <a:extLst>
              <a:ext uri="{FF2B5EF4-FFF2-40B4-BE49-F238E27FC236}">
                <a16:creationId xmlns:a16="http://schemas.microsoft.com/office/drawing/2014/main" id="{1D0D9B5C-0C7A-4DB1-BD34-5F267130C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40971" name="Straight Connector 40970">
              <a:extLst>
                <a:ext uri="{FF2B5EF4-FFF2-40B4-BE49-F238E27FC236}">
                  <a16:creationId xmlns:a16="http://schemas.microsoft.com/office/drawing/2014/main" id="{B9667085-F7BD-4A03-92CF-22ED6F2B46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72" name="Straight Connector 40971">
              <a:extLst>
                <a:ext uri="{FF2B5EF4-FFF2-40B4-BE49-F238E27FC236}">
                  <a16:creationId xmlns:a16="http://schemas.microsoft.com/office/drawing/2014/main" id="{54411341-4997-4B9D-BB9B-4BF14574AC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73" name="Straight Connector 40972">
              <a:extLst>
                <a:ext uri="{FF2B5EF4-FFF2-40B4-BE49-F238E27FC236}">
                  <a16:creationId xmlns:a16="http://schemas.microsoft.com/office/drawing/2014/main" id="{F868991E-A4D1-4796-86E1-C2DC1C97E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74" name="Straight Connector 40973">
              <a:extLst>
                <a:ext uri="{FF2B5EF4-FFF2-40B4-BE49-F238E27FC236}">
                  <a16:creationId xmlns:a16="http://schemas.microsoft.com/office/drawing/2014/main" id="{CC468045-48FC-43D1-9CAC-BB8A5598B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75" name="Straight Connector 40974">
              <a:extLst>
                <a:ext uri="{FF2B5EF4-FFF2-40B4-BE49-F238E27FC236}">
                  <a16:creationId xmlns:a16="http://schemas.microsoft.com/office/drawing/2014/main" id="{8E9FBD81-3F27-4C7D-8DEA-3E15112C5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A4CF856-ADD5-99B1-A0DF-4810C09DB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19599"/>
            <a:ext cx="3570599" cy="2380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B9E813-205C-81D8-85F9-8A8080202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572" y="1211878"/>
            <a:ext cx="3536428" cy="23576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BCA8FB-FEA7-B1F2-C40C-3C6C8D079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3405" y="3285067"/>
            <a:ext cx="3294516" cy="21963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086E05-F772-83D3-BE9D-B5915081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4854" y="4435253"/>
            <a:ext cx="3622181" cy="241478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9BE4E64B-8EBF-4D61-9666-69B93D779BE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459419" y="152400"/>
            <a:ext cx="70866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/>
              <a:t>Upcoming Street Projects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A988EDF-4BC6-436C-B435-2353303F94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9419" y="1219200"/>
            <a:ext cx="8229600" cy="5486400"/>
          </a:xfrm>
        </p:spPr>
        <p:txBody>
          <a:bodyPr>
            <a:normAutofit lnSpcReduction="10000"/>
          </a:bodyPr>
          <a:lstStyle/>
          <a:p>
            <a:pPr lvl="1" eaLnBrk="1" hangingPunct="1">
              <a:defRPr/>
            </a:pPr>
            <a:r>
              <a:rPr lang="en-US" sz="2400" dirty="0"/>
              <a:t>5</a:t>
            </a:r>
            <a:r>
              <a:rPr lang="en-US" sz="2400" baseline="30000" dirty="0"/>
              <a:t>th</a:t>
            </a:r>
            <a:r>
              <a:rPr lang="en-US" sz="2400" dirty="0"/>
              <a:t> and Deming Bridge Replacement</a:t>
            </a:r>
          </a:p>
          <a:p>
            <a:pPr lvl="1" eaLnBrk="1" hangingPunct="1">
              <a:defRPr/>
            </a:pPr>
            <a:r>
              <a:rPr lang="en-US" sz="2400" dirty="0"/>
              <a:t>Dell Range Reconstruction/Widening</a:t>
            </a:r>
          </a:p>
          <a:p>
            <a:pPr lvl="1" eaLnBrk="1" hangingPunct="1">
              <a:defRPr/>
            </a:pPr>
            <a:r>
              <a:rPr lang="en-US" sz="2400" dirty="0"/>
              <a:t>Van Buren Storm Sewer Interceptor</a:t>
            </a:r>
          </a:p>
          <a:p>
            <a:pPr lvl="1" eaLnBrk="1" hangingPunct="1">
              <a:defRPr/>
            </a:pPr>
            <a:r>
              <a:rPr lang="en-US" sz="2400" dirty="0"/>
              <a:t>Maintenance Projects</a:t>
            </a:r>
          </a:p>
          <a:p>
            <a:pPr marL="457200" lvl="1" indent="0" eaLnBrk="1" hangingPunct="1">
              <a:buFont typeface="Wingdings" panose="05000000000000000000" pitchFamily="2" charset="2"/>
              <a:buNone/>
              <a:defRPr/>
            </a:pPr>
            <a:endParaRPr lang="en-US" dirty="0"/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r>
              <a:rPr lang="en-US" sz="2000" dirty="0"/>
              <a:t>				</a:t>
            </a:r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r>
              <a:rPr lang="en-US" sz="2000" dirty="0"/>
              <a:t>		</a:t>
            </a:r>
          </a:p>
          <a:p>
            <a:pPr lvl="1" eaLnBrk="1" hangingPunct="1">
              <a:defRPr/>
            </a:pPr>
            <a:endParaRPr lang="en-US" sz="2000" dirty="0"/>
          </a:p>
          <a:p>
            <a:pPr lvl="1" eaLnBrk="1" hangingPunct="1">
              <a:defRPr/>
            </a:pPr>
            <a:endParaRPr lang="en-US" sz="2000" dirty="0"/>
          </a:p>
          <a:p>
            <a:pPr lvl="1" eaLnBrk="1" hangingPunct="1">
              <a:defRPr/>
            </a:pPr>
            <a:endParaRPr lang="en-US" sz="2000" dirty="0"/>
          </a:p>
          <a:p>
            <a:pPr lvl="1" eaLnBrk="1" hangingPunct="1">
              <a:defRPr/>
            </a:pPr>
            <a:endParaRPr lang="en-US" sz="2000" dirty="0"/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/>
              <a:t>			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62BF8A-7A71-5C05-6FA3-B870A6C11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3200400"/>
            <a:ext cx="3505200" cy="2628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B4ECDA-EC3F-1A8F-9D3D-F51F4B157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3886200"/>
            <a:ext cx="3581400" cy="26860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A747BC-672D-C10D-7169-ADDD8E8D2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52562"/>
            <a:ext cx="3272889" cy="245466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ADFB2D-2792-3978-F107-E90BC457D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79" y="0"/>
            <a:ext cx="71226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88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64A1259B-0B87-43BF-BA47-2D46845EF47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533400" y="76200"/>
            <a:ext cx="6554867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DISTRIBUTION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5E55A7AB-7F98-4BCF-BFE1-78CEBBCFD2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13190"/>
            <a:ext cx="7162800" cy="6019800"/>
          </a:xfrm>
        </p:spPr>
        <p:txBody>
          <a:bodyPr>
            <a:normAutofit/>
          </a:bodyPr>
          <a:lstStyle/>
          <a:p>
            <a:pPr lvl="1" eaLnBrk="1" hangingPunct="1">
              <a:defRPr/>
            </a:pPr>
            <a:r>
              <a:rPr lang="en-US" dirty="0"/>
              <a:t>Estimated Total County Collection 2023-2026</a:t>
            </a:r>
          </a:p>
          <a:p>
            <a:pPr lvl="2" eaLnBrk="1" hangingPunct="1">
              <a:defRPr/>
            </a:pPr>
            <a:r>
              <a:rPr lang="en-US" dirty="0"/>
              <a:t>$78,000,000</a:t>
            </a:r>
          </a:p>
          <a:p>
            <a:pPr lvl="1" eaLnBrk="1" hangingPunct="1">
              <a:defRPr/>
            </a:pPr>
            <a:r>
              <a:rPr lang="en-US" dirty="0"/>
              <a:t>Distribution Based on Population</a:t>
            </a:r>
          </a:p>
          <a:p>
            <a:pPr lvl="2" eaLnBrk="1" hangingPunct="1">
              <a:defRPr/>
            </a:pPr>
            <a:r>
              <a:rPr lang="en-US" dirty="0"/>
              <a:t>City of Cheyenne = 64.9079% = $50,628,162</a:t>
            </a:r>
          </a:p>
          <a:p>
            <a:pPr lvl="2" eaLnBrk="1" hangingPunct="1">
              <a:defRPr/>
            </a:pPr>
            <a:r>
              <a:rPr lang="en-US" dirty="0"/>
              <a:t>County  = 33.3388% = $26,004,264</a:t>
            </a:r>
          </a:p>
          <a:p>
            <a:pPr lvl="2" eaLnBrk="1" hangingPunct="1">
              <a:defRPr/>
            </a:pPr>
            <a:r>
              <a:rPr lang="en-US" dirty="0"/>
              <a:t>Pine Bluffs = 1.2288% = $958,464</a:t>
            </a:r>
          </a:p>
          <a:p>
            <a:pPr lvl="2" eaLnBrk="1" hangingPunct="1">
              <a:defRPr/>
            </a:pPr>
            <a:r>
              <a:rPr lang="en-US" dirty="0"/>
              <a:t>Burns = .3276% = $255,528 </a:t>
            </a:r>
          </a:p>
          <a:p>
            <a:pPr lvl="2" eaLnBrk="1" hangingPunct="1">
              <a:defRPr/>
            </a:pPr>
            <a:r>
              <a:rPr lang="en-US" dirty="0"/>
              <a:t>Albin = .1970% = $153,660</a:t>
            </a:r>
          </a:p>
          <a:p>
            <a:pPr lvl="2" eaLnBrk="1" hangingPunct="1">
              <a:defRPr/>
            </a:pPr>
            <a:endParaRPr lang="en-US" dirty="0"/>
          </a:p>
          <a:p>
            <a:pPr marL="914400" lvl="2" indent="0" eaLnBrk="1" hangingPunct="1">
              <a:buFont typeface="Wingdings" panose="05000000000000000000" pitchFamily="2" charset="2"/>
              <a:buNone/>
              <a:defRPr/>
            </a:pPr>
            <a:r>
              <a:rPr lang="en-US" sz="1600" dirty="0"/>
              <a:t>Note:  Estimated Distribution based on 2020 Census.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650362F-8E2C-4012-A35B-472AF0FDA85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7086600" cy="1524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n-US" sz="3200" dirty="0"/>
            </a:br>
            <a:r>
              <a:rPr lang="en-US" sz="3200" dirty="0"/>
              <a:t>2023-2026 City Estimate $</a:t>
            </a:r>
            <a:r>
              <a:rPr lang="en-US" dirty="0"/>
              <a:t>50</a:t>
            </a:r>
            <a:r>
              <a:rPr lang="en-US" sz="3200" dirty="0"/>
              <a:t>,000,000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0B2F439B-78F6-41B4-8D31-E9B7BCD8A7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914400"/>
            <a:ext cx="8229600" cy="4754563"/>
          </a:xfrm>
        </p:spPr>
        <p:txBody>
          <a:bodyPr/>
          <a:lstStyle/>
          <a:p>
            <a:pPr lvl="1" eaLnBrk="1" hangingPunct="1">
              <a:defRPr/>
            </a:pPr>
            <a:r>
              <a:rPr lang="en-US" dirty="0"/>
              <a:t>Collected Over 4 Years ($12,500,000 yr)</a:t>
            </a:r>
          </a:p>
          <a:p>
            <a:pPr lvl="2" eaLnBrk="1" hangingPunct="1">
              <a:defRPr/>
            </a:pPr>
            <a:r>
              <a:rPr lang="en-US" dirty="0"/>
              <a:t>80% to Streets &amp; Roads</a:t>
            </a:r>
          </a:p>
          <a:p>
            <a:pPr lvl="2" eaLnBrk="1" hangingPunct="1">
              <a:defRPr/>
            </a:pPr>
            <a:r>
              <a:rPr lang="en-US" dirty="0"/>
              <a:t>20% to Fire, Police and Other Agencies</a:t>
            </a:r>
          </a:p>
          <a:p>
            <a:pPr lvl="1" eaLnBrk="1" hangingPunct="1">
              <a:defRPr/>
            </a:pPr>
            <a:r>
              <a:rPr lang="en-US" dirty="0"/>
              <a:t>100% of Overage Designated</a:t>
            </a:r>
          </a:p>
          <a:p>
            <a:pPr lvl="2" eaLnBrk="1" hangingPunct="1">
              <a:defRPr/>
            </a:pPr>
            <a:r>
              <a:rPr lang="en-US" dirty="0"/>
              <a:t>80% Overage Designated to Streets &amp; Roads</a:t>
            </a:r>
          </a:p>
          <a:p>
            <a:pPr lvl="2" eaLnBrk="1" hangingPunct="1">
              <a:defRPr/>
            </a:pPr>
            <a:r>
              <a:rPr lang="en-US" dirty="0"/>
              <a:t>10% Overage Designated for City Operations and Maintenance Projects</a:t>
            </a:r>
          </a:p>
          <a:p>
            <a:pPr lvl="2" eaLnBrk="1" hangingPunct="1">
              <a:defRPr/>
            </a:pPr>
            <a:r>
              <a:rPr lang="en-US" dirty="0"/>
              <a:t>10% Overage Designated to Fire, Police, Community Recreation &amp; Events, Capital Equipment, City/County Health, Animal Control and Human Services</a:t>
            </a:r>
          </a:p>
          <a:p>
            <a:pPr lvl="3" eaLnBrk="1" hangingPunct="1">
              <a:defRPr/>
            </a:pPr>
            <a:r>
              <a:rPr lang="en-US" sz="1800" dirty="0"/>
              <a:t>Airport Board &amp; Joint Powers Economic Development Board Do Not Receive Overage Funds  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B1867FCB-FBD2-48B4-B464-D9068A50D39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7315200" cy="1524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n-US" sz="3200" dirty="0"/>
            </a:br>
            <a:r>
              <a:rPr lang="en-US" sz="3600" dirty="0"/>
              <a:t>Street Related Work 80%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AB7A5A5C-1C4C-4E04-B6B8-0F6593B455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2577"/>
            <a:ext cx="8382000" cy="5287963"/>
          </a:xfrm>
        </p:spPr>
        <p:txBody>
          <a:bodyPr/>
          <a:lstStyle/>
          <a:p>
            <a:pPr lvl="1" eaLnBrk="1" hangingPunct="1">
              <a:defRPr/>
            </a:pPr>
            <a:r>
              <a:rPr lang="en-US" dirty="0"/>
              <a:t>City Street and Road Maintenance </a:t>
            </a:r>
          </a:p>
          <a:p>
            <a:pPr lvl="2" eaLnBrk="1" hangingPunct="1">
              <a:defRPr/>
            </a:pPr>
            <a:r>
              <a:rPr lang="en-US" dirty="0"/>
              <a:t>$25,000,000 ($6,250,000 yr)</a:t>
            </a:r>
          </a:p>
          <a:p>
            <a:pPr lvl="2" eaLnBrk="1" hangingPunct="1">
              <a:defRPr/>
            </a:pPr>
            <a:r>
              <a:rPr lang="en-US" dirty="0"/>
              <a:t>Street Maintenance, Sweeping, Asphalt &amp; Ice Melt Products, Equipment Replacement, Snow </a:t>
            </a:r>
            <a:r>
              <a:rPr lang="en-US"/>
              <a:t>&amp; Ice Control, </a:t>
            </a:r>
            <a:r>
              <a:rPr lang="en-US" dirty="0"/>
              <a:t>Dust Control</a:t>
            </a:r>
          </a:p>
          <a:p>
            <a:pPr lvl="2" eaLnBrk="1" hangingPunct="1">
              <a:defRPr/>
            </a:pPr>
            <a:r>
              <a:rPr lang="en-US" dirty="0"/>
              <a:t>Grind &amp; Overlay</a:t>
            </a:r>
          </a:p>
          <a:p>
            <a:pPr lvl="2" eaLnBrk="1" hangingPunct="1">
              <a:defRPr/>
            </a:pPr>
            <a:r>
              <a:rPr lang="en-US" dirty="0"/>
              <a:t>Slurry Seal, Chip Seal &amp; Crack Seal</a:t>
            </a:r>
          </a:p>
          <a:p>
            <a:pPr lvl="2" eaLnBrk="1" hangingPunct="1">
              <a:defRPr/>
            </a:pPr>
            <a:r>
              <a:rPr lang="en-US" dirty="0"/>
              <a:t>Concrete Street &amp; Intersection Repair, ADA Ramps </a:t>
            </a:r>
          </a:p>
          <a:p>
            <a:pPr lvl="1" eaLnBrk="1" hangingPunct="1">
              <a:defRPr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BE29AF-FF01-3424-0FCC-B495FBA12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3656120"/>
            <a:ext cx="3276600" cy="2184400"/>
          </a:xfrm>
          <a:prstGeom prst="rect">
            <a:avLst/>
          </a:prstGeom>
        </p:spPr>
      </p:pic>
      <p:pic>
        <p:nvPicPr>
          <p:cNvPr id="14341" name="Picture 2">
            <a:extLst>
              <a:ext uri="{FF2B5EF4-FFF2-40B4-BE49-F238E27FC236}">
                <a16:creationId xmlns:a16="http://schemas.microsoft.com/office/drawing/2014/main" id="{0ED9C97D-9D1B-D5E5-47F9-E05E9B6C6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8600"/>
            <a:ext cx="31242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5" descr="S:\Fifth Penny 2015-2018\Plow\SNOW REMOVAL 011 web.jpg">
            <a:extLst>
              <a:ext uri="{FF2B5EF4-FFF2-40B4-BE49-F238E27FC236}">
                <a16:creationId xmlns:a16="http://schemas.microsoft.com/office/drawing/2014/main" id="{AE48C444-23DC-B2C9-3D38-312C1613A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444" y="4678285"/>
            <a:ext cx="327660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B47A033A-7053-4D05-B691-B2BE5C1A132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522302" y="8570"/>
            <a:ext cx="7686583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/>
              <a:t>Street Related Work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42664C9A-BCF5-4418-9995-8D75191460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3754" y="1447800"/>
            <a:ext cx="8229600" cy="3200400"/>
          </a:xfrm>
        </p:spPr>
        <p:txBody>
          <a:bodyPr/>
          <a:lstStyle/>
          <a:p>
            <a:pPr lvl="1" eaLnBrk="1" hangingPunct="1">
              <a:defRPr/>
            </a:pPr>
            <a:r>
              <a:rPr lang="en-US" dirty="0"/>
              <a:t>Traffic Safety Improvements $3,000,000 </a:t>
            </a:r>
            <a:r>
              <a:rPr lang="en-US" sz="2000" dirty="0"/>
              <a:t>($750,000 yr)</a:t>
            </a:r>
          </a:p>
          <a:p>
            <a:pPr lvl="2" eaLnBrk="1" hangingPunct="1">
              <a:defRPr/>
            </a:pPr>
            <a:r>
              <a:rPr lang="en-US" dirty="0"/>
              <a:t>Traffic Signals, School and Pedestrian Signals, Traffic Signs, Traffic Paint and Equipment </a:t>
            </a:r>
          </a:p>
          <a:p>
            <a:pPr lvl="1" eaLnBrk="1" hangingPunct="1">
              <a:defRPr/>
            </a:pPr>
            <a:r>
              <a:rPr lang="en-US" dirty="0"/>
              <a:t>Drainage Maintenance $4,000,000 </a:t>
            </a:r>
            <a:r>
              <a:rPr lang="en-US" sz="2000" dirty="0"/>
              <a:t>($1,000,000 yr)</a:t>
            </a:r>
          </a:p>
          <a:p>
            <a:pPr lvl="2" eaLnBrk="1" hangingPunct="1">
              <a:defRPr/>
            </a:pPr>
            <a:r>
              <a:rPr lang="en-US" dirty="0"/>
              <a:t>Maintenance &amp; Repair of Storm Sewers, Inlets, Culverts, Drainage Channels and Detention Ponds </a:t>
            </a:r>
          </a:p>
          <a:p>
            <a:pPr lvl="2" eaLnBrk="1" hangingPunct="1">
              <a:defRPr/>
            </a:pPr>
            <a:r>
              <a:rPr lang="en-US" dirty="0"/>
              <a:t>Address Water Quality in Creek </a:t>
            </a:r>
          </a:p>
          <a:p>
            <a:pPr lvl="2" eaLnBrk="1" hangingPunct="1">
              <a:defRPr/>
            </a:pPr>
            <a:endParaRPr lang="en-US" dirty="0"/>
          </a:p>
          <a:p>
            <a:pPr lvl="2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endParaRPr lang="en-US" dirty="0"/>
          </a:p>
        </p:txBody>
      </p:sp>
      <p:pic>
        <p:nvPicPr>
          <p:cNvPr id="15364" name="Picture 4" descr="S:\Fifth Penny 2015-2018\Traffic Painting\Street Stripping 018.jpg">
            <a:extLst>
              <a:ext uri="{FF2B5EF4-FFF2-40B4-BE49-F238E27FC236}">
                <a16:creationId xmlns:a16="http://schemas.microsoft.com/office/drawing/2014/main" id="{0DD4BE52-2774-3227-72D3-E47619D8B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02" y="4206243"/>
            <a:ext cx="2971800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S:\PIO\Fifth Penny History Photos\FRONTIER SMOKE, ROADS, STREET AND ALLEY, BOOTS 009.JPG">
            <a:extLst>
              <a:ext uri="{FF2B5EF4-FFF2-40B4-BE49-F238E27FC236}">
                <a16:creationId xmlns:a16="http://schemas.microsoft.com/office/drawing/2014/main" id="{2B63B454-0FC7-F036-ECF6-B95A1C475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828837"/>
            <a:ext cx="2819400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4">
            <a:extLst>
              <a:ext uri="{FF2B5EF4-FFF2-40B4-BE49-F238E27FC236}">
                <a16:creationId xmlns:a16="http://schemas.microsoft.com/office/drawing/2014/main" id="{E394338A-3DCE-04D5-CCA8-C9045BC83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006" y="3488840"/>
            <a:ext cx="30861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CC85EC27-21DE-474D-90E1-F5FE9957003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533400" y="61912"/>
            <a:ext cx="73914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/>
              <a:t>Street Related Work 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A438E881-958B-473E-A0A9-A8D88E620C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1500" y="1752600"/>
            <a:ext cx="8229600" cy="2667000"/>
          </a:xfrm>
        </p:spPr>
        <p:txBody>
          <a:bodyPr/>
          <a:lstStyle/>
          <a:p>
            <a:pPr lvl="1" eaLnBrk="1" hangingPunct="1">
              <a:defRPr/>
            </a:pPr>
            <a:r>
              <a:rPr lang="en-US" sz="2200" dirty="0"/>
              <a:t>Administration of Construction Projects</a:t>
            </a:r>
          </a:p>
          <a:p>
            <a:pPr lvl="2" eaLnBrk="1" hangingPunct="1">
              <a:defRPr/>
            </a:pPr>
            <a:r>
              <a:rPr lang="en-US" sz="1800" dirty="0"/>
              <a:t>$3,000,000 ($750,000 yr)</a:t>
            </a:r>
          </a:p>
          <a:p>
            <a:pPr lvl="2" eaLnBrk="1" hangingPunct="1">
              <a:defRPr/>
            </a:pPr>
            <a:r>
              <a:rPr lang="en-US" sz="1800" dirty="0"/>
              <a:t>Funds Construction Management Personnel &amp; Administrative Assistant in Addition to Vehicles, Equipment &amp; Office Supplies</a:t>
            </a:r>
          </a:p>
          <a:p>
            <a:pPr lvl="2" eaLnBrk="1" hangingPunct="1">
              <a:defRPr/>
            </a:pPr>
            <a:endParaRPr lang="en-US" sz="2000" dirty="0"/>
          </a:p>
          <a:p>
            <a:pPr lvl="1" eaLnBrk="1" hangingPunct="1">
              <a:defRPr/>
            </a:pPr>
            <a:endParaRPr lang="en-US" sz="2000" dirty="0"/>
          </a:p>
          <a:p>
            <a:pPr lvl="1" eaLnBrk="1" hangingPunct="1">
              <a:defRPr/>
            </a:pPr>
            <a:endParaRPr lang="en-US" dirty="0"/>
          </a:p>
          <a:p>
            <a:pPr lvl="3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endParaRPr lang="en-US" dirty="0"/>
          </a:p>
        </p:txBody>
      </p:sp>
      <p:pic>
        <p:nvPicPr>
          <p:cNvPr id="16388" name="Picture 5">
            <a:extLst>
              <a:ext uri="{FF2B5EF4-FFF2-40B4-BE49-F238E27FC236}">
                <a16:creationId xmlns:a16="http://schemas.microsoft.com/office/drawing/2014/main" id="{F2B67DDD-3FA8-9FB8-AADB-6039974D8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3429000"/>
            <a:ext cx="4475456" cy="298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2">
            <a:extLst>
              <a:ext uri="{FF2B5EF4-FFF2-40B4-BE49-F238E27FC236}">
                <a16:creationId xmlns:a16="http://schemas.microsoft.com/office/drawing/2014/main" id="{8FB665F3-42FF-B445-FFA8-5468B4E03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29978"/>
            <a:ext cx="2515268" cy="2181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2AAFC2F2-8C69-47C0-B2A4-2D2FBB45412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533400" y="14796"/>
            <a:ext cx="7391400" cy="1524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n-US" dirty="0"/>
            </a:br>
            <a:r>
              <a:rPr lang="en-US" sz="3600" dirty="0"/>
              <a:t>Major Street Projects $5 Million</a:t>
            </a:r>
            <a:br>
              <a:rPr lang="en-US" dirty="0"/>
            </a:br>
            <a:endParaRPr lang="en-US" dirty="0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03AD630-01F7-4A22-A07E-74886A78BE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438835"/>
          </a:xfrm>
        </p:spPr>
        <p:txBody>
          <a:bodyPr>
            <a:normAutofit fontScale="25000" lnSpcReduction="20000"/>
          </a:bodyPr>
          <a:lstStyle/>
          <a:p>
            <a:pPr lvl="1">
              <a:defRPr/>
            </a:pPr>
            <a:r>
              <a:rPr lang="en-US" sz="9600" dirty="0"/>
              <a:t>Priority 1:  Reconstruct Converse Avenue</a:t>
            </a:r>
          </a:p>
          <a:p>
            <a:pPr lvl="2">
              <a:defRPr/>
            </a:pPr>
            <a:r>
              <a:rPr lang="en-US" sz="7200" dirty="0"/>
              <a:t>Phase I:  Greenway Pedestrian Bridge to Mason Way</a:t>
            </a:r>
          </a:p>
          <a:p>
            <a:pPr lvl="2">
              <a:defRPr/>
            </a:pPr>
            <a:r>
              <a:rPr lang="en-US" sz="7200" dirty="0"/>
              <a:t>Phase II:  Mason Way to East Carlson Street</a:t>
            </a:r>
          </a:p>
          <a:p>
            <a:pPr lvl="2">
              <a:defRPr/>
            </a:pPr>
            <a:endParaRPr lang="en-US" sz="7200" dirty="0"/>
          </a:p>
          <a:p>
            <a:pPr lvl="1" eaLnBrk="1" hangingPunct="1">
              <a:defRPr/>
            </a:pPr>
            <a:r>
              <a:rPr lang="en-US" sz="9600" dirty="0"/>
              <a:t>Priority 2:  Realign Missile Drive at 19th Street</a:t>
            </a:r>
          </a:p>
          <a:p>
            <a:pPr lvl="2">
              <a:defRPr/>
            </a:pPr>
            <a:r>
              <a:rPr lang="en-US" sz="7000" dirty="0"/>
              <a:t>Add New Bridge</a:t>
            </a:r>
          </a:p>
          <a:p>
            <a:pPr lvl="2">
              <a:defRPr/>
            </a:pPr>
            <a:r>
              <a:rPr lang="en-US" sz="7000" dirty="0"/>
              <a:t>Improve Drainage &amp; Safety</a:t>
            </a:r>
          </a:p>
          <a:p>
            <a:pPr lvl="2">
              <a:defRPr/>
            </a:pPr>
            <a:r>
              <a:rPr lang="en-US" sz="7000" dirty="0"/>
              <a:t>Upgrade Pedestrian Corridor</a:t>
            </a:r>
          </a:p>
          <a:p>
            <a:pPr lvl="2">
              <a:defRPr/>
            </a:pPr>
            <a:endParaRPr lang="en-US" sz="7000" dirty="0"/>
          </a:p>
          <a:p>
            <a:pPr lvl="1" eaLnBrk="1" hangingPunct="1">
              <a:defRPr/>
            </a:pPr>
            <a:r>
              <a:rPr lang="en-US" sz="9600" dirty="0"/>
              <a:t>Priority 3:  Storm Sewer Interceptor Duff &amp; Bradley</a:t>
            </a:r>
          </a:p>
          <a:p>
            <a:pPr lvl="2">
              <a:defRPr/>
            </a:pPr>
            <a:r>
              <a:rPr lang="en-US" sz="7000" dirty="0"/>
              <a:t>Improve Drainage</a:t>
            </a:r>
          </a:p>
          <a:p>
            <a:pPr lvl="2">
              <a:defRPr/>
            </a:pPr>
            <a:r>
              <a:rPr lang="en-US" sz="7000" dirty="0"/>
              <a:t>Reduce Flooding	</a:t>
            </a:r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r>
              <a:rPr lang="en-US" sz="7200" dirty="0"/>
              <a:t>					</a:t>
            </a:r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r>
              <a:rPr lang="en-US" sz="7200" dirty="0"/>
              <a:t>		</a:t>
            </a:r>
          </a:p>
          <a:p>
            <a:pPr lvl="1" eaLnBrk="1" hangingPunct="1">
              <a:defRPr/>
            </a:pPr>
            <a:endParaRPr lang="en-US" sz="2000" dirty="0"/>
          </a:p>
          <a:p>
            <a:pPr lvl="1" eaLnBrk="1" hangingPunct="1">
              <a:defRPr/>
            </a:pPr>
            <a:endParaRPr lang="en-US" sz="2000" dirty="0"/>
          </a:p>
          <a:p>
            <a:pPr lvl="1" eaLnBrk="1" hangingPunct="1">
              <a:defRPr/>
            </a:pPr>
            <a:endParaRPr lang="en-US" sz="2000" dirty="0"/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r>
              <a:rPr lang="en-US" sz="2400" dirty="0"/>
              <a:t>				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89743-BC21-4BC7-9F82-5B241BCB1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6554867" cy="1524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US" sz="3200" dirty="0"/>
            </a:br>
            <a:r>
              <a:rPr lang="en-US" sz="3200" dirty="0"/>
              <a:t>Other Agencies 20%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D1D10-F305-4DBA-8F63-DB9509BBE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4678363"/>
          </a:xfrm>
        </p:spPr>
        <p:txBody>
          <a:bodyPr/>
          <a:lstStyle/>
          <a:p>
            <a:pPr lvl="1">
              <a:defRPr/>
            </a:pPr>
            <a:r>
              <a:rPr lang="en-US" sz="2400" dirty="0"/>
              <a:t>Fire &amp; Rescue – Facilities, Equipment, Training &amp; Matching Funds $2,000,000 ($500,000 </a:t>
            </a:r>
            <a:r>
              <a:rPr lang="en-US" sz="2400" dirty="0" err="1"/>
              <a:t>yr</a:t>
            </a:r>
            <a:r>
              <a:rPr lang="en-US" sz="2400" dirty="0"/>
              <a:t>)</a:t>
            </a:r>
          </a:p>
          <a:p>
            <a:pPr lvl="1">
              <a:defRPr/>
            </a:pPr>
            <a:r>
              <a:rPr lang="en-US" sz="2400" dirty="0"/>
              <a:t>Police – Vehicles, Communications Equipment, Training, Facilities $2,500,000   ($625,000 </a:t>
            </a:r>
            <a:r>
              <a:rPr lang="en-US" sz="2400" dirty="0" err="1"/>
              <a:t>yr</a:t>
            </a:r>
            <a:r>
              <a:rPr lang="en-US" sz="2400" dirty="0"/>
              <a:t>)</a:t>
            </a:r>
          </a:p>
          <a:p>
            <a:pPr lvl="1">
              <a:defRPr/>
            </a:pPr>
            <a:endParaRPr lang="en-US" sz="2400" dirty="0"/>
          </a:p>
        </p:txBody>
      </p:sp>
      <p:pic>
        <p:nvPicPr>
          <p:cNvPr id="20484" name="Picture 4">
            <a:extLst>
              <a:ext uri="{FF2B5EF4-FFF2-40B4-BE49-F238E27FC236}">
                <a16:creationId xmlns:a16="http://schemas.microsoft.com/office/drawing/2014/main" id="{FD060935-2602-83D6-835F-7ECDA7335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429000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>
            <a:extLst>
              <a:ext uri="{FF2B5EF4-FFF2-40B4-BE49-F238E27FC236}">
                <a16:creationId xmlns:a16="http://schemas.microsoft.com/office/drawing/2014/main" id="{4E8302B3-0BA3-8073-B545-5D291EDD0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038600"/>
            <a:ext cx="3657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A911C-2D4A-49CF-A626-666075C3F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783" y="115502"/>
            <a:ext cx="6554867" cy="1524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US" sz="3200" dirty="0"/>
            </a:br>
            <a:r>
              <a:rPr lang="en-US" sz="3200" dirty="0"/>
              <a:t>Other Agencies 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E4F6D-CAFE-45E1-B7F4-7F996A3C2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112" y="1219200"/>
            <a:ext cx="8229600" cy="4678363"/>
          </a:xfrm>
        </p:spPr>
        <p:txBody>
          <a:bodyPr>
            <a:normAutofit/>
          </a:bodyPr>
          <a:lstStyle/>
          <a:p>
            <a:pPr lvl="1">
              <a:defRPr/>
            </a:pPr>
            <a:r>
              <a:rPr lang="en-US" sz="2400" dirty="0"/>
              <a:t>Community Recreation and Events</a:t>
            </a:r>
          </a:p>
          <a:p>
            <a:pPr lvl="2">
              <a:defRPr/>
            </a:pPr>
            <a:r>
              <a:rPr lang="en-US" sz="2200" dirty="0"/>
              <a:t>$2,375,000 ($593,750 </a:t>
            </a:r>
            <a:r>
              <a:rPr lang="en-US" sz="2200" dirty="0" err="1"/>
              <a:t>yr</a:t>
            </a:r>
            <a:r>
              <a:rPr lang="en-US" sz="2200" dirty="0"/>
              <a:t>)</a:t>
            </a:r>
          </a:p>
          <a:p>
            <a:pPr lvl="3">
              <a:defRPr/>
            </a:pPr>
            <a:r>
              <a:rPr lang="en-US" sz="2000" dirty="0"/>
              <a:t>Right-of-Way Maintenance</a:t>
            </a:r>
          </a:p>
          <a:p>
            <a:pPr lvl="3">
              <a:defRPr/>
            </a:pPr>
            <a:r>
              <a:rPr lang="en-US" sz="2000" dirty="0"/>
              <a:t>Facilities, Equipment, Grounds and Programs</a:t>
            </a:r>
          </a:p>
          <a:p>
            <a:pPr lvl="1">
              <a:defRPr/>
            </a:pPr>
            <a:r>
              <a:rPr lang="en-US" sz="2400" dirty="0"/>
              <a:t>Computers, Vehicles and Equipment </a:t>
            </a:r>
          </a:p>
          <a:p>
            <a:pPr lvl="2">
              <a:defRPr/>
            </a:pPr>
            <a:r>
              <a:rPr lang="en-US" sz="2200" dirty="0"/>
              <a:t>$492,704 ($123,176 </a:t>
            </a:r>
            <a:r>
              <a:rPr lang="en-US" sz="2200" dirty="0" err="1"/>
              <a:t>yr</a:t>
            </a:r>
            <a:r>
              <a:rPr lang="en-US" sz="2200" dirty="0"/>
              <a:t>)</a:t>
            </a:r>
          </a:p>
          <a:p>
            <a:pPr lvl="1">
              <a:defRPr/>
            </a:pPr>
            <a:endParaRPr lang="en-US" sz="2400" dirty="0"/>
          </a:p>
          <a:p>
            <a:pPr lvl="1">
              <a:defRPr/>
            </a:pPr>
            <a:endParaRPr lang="en-US" sz="2400" dirty="0"/>
          </a:p>
          <a:p>
            <a:pPr lvl="1">
              <a:defRPr/>
            </a:pPr>
            <a:endParaRPr lang="en-US" sz="2400" dirty="0"/>
          </a:p>
        </p:txBody>
      </p:sp>
      <p:pic>
        <p:nvPicPr>
          <p:cNvPr id="21508" name="Picture 6">
            <a:extLst>
              <a:ext uri="{FF2B5EF4-FFF2-40B4-BE49-F238E27FC236}">
                <a16:creationId xmlns:a16="http://schemas.microsoft.com/office/drawing/2014/main" id="{E97E2653-36D0-14DF-6E03-9E5A33C86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" y="4668483"/>
            <a:ext cx="3271837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>
            <a:extLst>
              <a:ext uri="{FF2B5EF4-FFF2-40B4-BE49-F238E27FC236}">
                <a16:creationId xmlns:a16="http://schemas.microsoft.com/office/drawing/2014/main" id="{1B3D240A-452C-F1D8-5540-0F8E5FB4D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0" y="4683124"/>
            <a:ext cx="3206750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4">
            <a:extLst>
              <a:ext uri="{FF2B5EF4-FFF2-40B4-BE49-F238E27FC236}">
                <a16:creationId xmlns:a16="http://schemas.microsoft.com/office/drawing/2014/main" id="{E044492B-941B-AF56-54F2-37016BC7F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695" y="4674833"/>
            <a:ext cx="3021012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A911C-2D4A-49CF-A626-666075C3F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783" y="115502"/>
            <a:ext cx="6554867" cy="1524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US" sz="3200" dirty="0"/>
            </a:br>
            <a:r>
              <a:rPr lang="en-US" sz="3200" dirty="0"/>
              <a:t>Other Agencies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E4F6D-CAFE-45E1-B7F4-7F996A3C2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3742"/>
            <a:ext cx="8229600" cy="4678363"/>
          </a:xfrm>
        </p:spPr>
        <p:txBody>
          <a:bodyPr>
            <a:normAutofit/>
          </a:bodyPr>
          <a:lstStyle/>
          <a:p>
            <a:pPr lvl="1">
              <a:defRPr/>
            </a:pPr>
            <a:r>
              <a:rPr lang="en-US" sz="2400" dirty="0"/>
              <a:t>City/County Health</a:t>
            </a:r>
          </a:p>
          <a:p>
            <a:pPr lvl="2">
              <a:defRPr/>
            </a:pPr>
            <a:r>
              <a:rPr lang="en-US" sz="2200" dirty="0"/>
              <a:t>$335,000 ($83,750 </a:t>
            </a:r>
            <a:r>
              <a:rPr lang="en-US" sz="2200" dirty="0" err="1"/>
              <a:t>yr</a:t>
            </a:r>
            <a:r>
              <a:rPr lang="en-US" sz="2200" dirty="0"/>
              <a:t>)</a:t>
            </a:r>
          </a:p>
          <a:p>
            <a:pPr lvl="3">
              <a:defRPr/>
            </a:pPr>
            <a:r>
              <a:rPr lang="en-US" sz="2000" dirty="0"/>
              <a:t>Vehicles and Equipment</a:t>
            </a:r>
          </a:p>
          <a:p>
            <a:pPr lvl="1">
              <a:defRPr/>
            </a:pPr>
            <a:r>
              <a:rPr lang="en-US" sz="2400" dirty="0"/>
              <a:t>Compliance for Animal Control</a:t>
            </a:r>
          </a:p>
          <a:p>
            <a:pPr lvl="2">
              <a:defRPr/>
            </a:pPr>
            <a:r>
              <a:rPr lang="en-US" sz="2200" dirty="0"/>
              <a:t>$250,000 ($62,500 </a:t>
            </a:r>
            <a:r>
              <a:rPr lang="en-US" sz="2200" dirty="0" err="1"/>
              <a:t>yr</a:t>
            </a:r>
            <a:r>
              <a:rPr lang="en-US" sz="2200" dirty="0"/>
              <a:t>)</a:t>
            </a:r>
          </a:p>
          <a:p>
            <a:pPr lvl="3">
              <a:defRPr/>
            </a:pPr>
            <a:r>
              <a:rPr lang="en-US" sz="2000" dirty="0"/>
              <a:t>Vehicles and Equipment</a:t>
            </a:r>
          </a:p>
          <a:p>
            <a:pPr lvl="1">
              <a:defRPr/>
            </a:pPr>
            <a:r>
              <a:rPr lang="en-US" sz="2400" dirty="0"/>
              <a:t>Airport Board </a:t>
            </a:r>
          </a:p>
          <a:p>
            <a:pPr lvl="2">
              <a:defRPr/>
            </a:pPr>
            <a:r>
              <a:rPr lang="en-US" sz="2200" dirty="0"/>
              <a:t>$247,296 ($60,000 then plus 2%)</a:t>
            </a:r>
          </a:p>
          <a:p>
            <a:pPr lvl="3">
              <a:defRPr/>
            </a:pPr>
            <a:r>
              <a:rPr lang="en-US" sz="2000" dirty="0"/>
              <a:t>Annual Lease Agreements </a:t>
            </a:r>
          </a:p>
          <a:p>
            <a:pPr lvl="1">
              <a:defRPr/>
            </a:pPr>
            <a:endParaRPr lang="en-US" sz="2400" dirty="0"/>
          </a:p>
          <a:p>
            <a:pPr lvl="1">
              <a:defRPr/>
            </a:pPr>
            <a:endParaRPr lang="en-US" sz="2400" dirty="0"/>
          </a:p>
          <a:p>
            <a:pPr lvl="1">
              <a:defRPr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E75277-CEE4-D8B0-9ED9-4A0E80A66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79742"/>
            <a:ext cx="3121423" cy="20789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5D800E-0EA4-BE6B-E202-A8AE98FD3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887" y="2165145"/>
            <a:ext cx="2395936" cy="16033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7A74F0-10BB-79B0-6746-EA2DA8C61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584" y="3768532"/>
            <a:ext cx="2604616" cy="292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37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76F7F-6E4A-46B5-BAFA-72F66AF1C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988" y="-210896"/>
            <a:ext cx="6554867" cy="1524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US" sz="3200" dirty="0"/>
            </a:br>
            <a:r>
              <a:rPr lang="en-US" sz="3200" dirty="0"/>
              <a:t>Other Agencies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58341-4915-4342-A98A-5C5F00E80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468" y="914400"/>
            <a:ext cx="8229600" cy="3296213"/>
          </a:xfrm>
        </p:spPr>
        <p:txBody>
          <a:bodyPr/>
          <a:lstStyle/>
          <a:p>
            <a:pPr lvl="1">
              <a:defRPr/>
            </a:pPr>
            <a:r>
              <a:rPr lang="en-US" sz="2400" dirty="0"/>
              <a:t>Human Services</a:t>
            </a:r>
          </a:p>
          <a:p>
            <a:pPr lvl="2">
              <a:defRPr/>
            </a:pPr>
            <a:r>
              <a:rPr lang="en-US" sz="2200" dirty="0"/>
              <a:t>$1,000,000 ($250,000 </a:t>
            </a:r>
            <a:r>
              <a:rPr lang="en-US" sz="2200" dirty="0" err="1"/>
              <a:t>yr</a:t>
            </a:r>
            <a:r>
              <a:rPr lang="en-US" sz="2200" dirty="0"/>
              <a:t>)</a:t>
            </a:r>
          </a:p>
          <a:p>
            <a:pPr lvl="3">
              <a:defRPr/>
            </a:pPr>
            <a:r>
              <a:rPr lang="en-US" sz="2000" dirty="0"/>
              <a:t>Financial Support to Local Agencies </a:t>
            </a:r>
          </a:p>
          <a:p>
            <a:pPr lvl="1">
              <a:defRPr/>
            </a:pPr>
            <a:r>
              <a:rPr lang="en-US" sz="2400" dirty="0"/>
              <a:t>Economic Development</a:t>
            </a:r>
          </a:p>
          <a:p>
            <a:pPr lvl="2">
              <a:defRPr/>
            </a:pPr>
            <a:r>
              <a:rPr lang="en-US" sz="2200" dirty="0"/>
              <a:t>$800,000 ($200,000 </a:t>
            </a:r>
            <a:r>
              <a:rPr lang="en-US" sz="2200" dirty="0" err="1"/>
              <a:t>yr</a:t>
            </a:r>
            <a:r>
              <a:rPr lang="en-US" sz="2200" dirty="0"/>
              <a:t>)</a:t>
            </a:r>
          </a:p>
          <a:p>
            <a:pPr lvl="3">
              <a:defRPr/>
            </a:pPr>
            <a:r>
              <a:rPr lang="en-US" sz="2000" dirty="0"/>
              <a:t>Economic Development &amp; Job Creation </a:t>
            </a:r>
          </a:p>
          <a:p>
            <a:pPr lvl="1">
              <a:defRPr/>
            </a:pPr>
            <a:endParaRPr lang="en-US" sz="2400" dirty="0"/>
          </a:p>
        </p:txBody>
      </p:sp>
      <p:pic>
        <p:nvPicPr>
          <p:cNvPr id="23556" name="Picture 10">
            <a:extLst>
              <a:ext uri="{FF2B5EF4-FFF2-40B4-BE49-F238E27FC236}">
                <a16:creationId xmlns:a16="http://schemas.microsoft.com/office/drawing/2014/main" id="{98C91E0D-95AB-95E2-DE64-312143185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956052"/>
            <a:ext cx="2590800" cy="2901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12">
            <a:extLst>
              <a:ext uri="{FF2B5EF4-FFF2-40B4-BE49-F238E27FC236}">
                <a16:creationId xmlns:a16="http://schemas.microsoft.com/office/drawing/2014/main" id="{69B9181F-13C7-9F2F-98DF-024E3849B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828" y="3956053"/>
            <a:ext cx="4290873" cy="2901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871DB8-E38C-4E60-A327-3A4D95D05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6" y="3956052"/>
            <a:ext cx="2591025" cy="290194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68E7A-662A-E9C2-83B5-D54DD5673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5181600"/>
            <a:ext cx="6554867" cy="838200"/>
          </a:xfrm>
        </p:spPr>
        <p:txBody>
          <a:bodyPr/>
          <a:lstStyle/>
          <a:p>
            <a:r>
              <a:rPr lang="en-US" dirty="0"/>
              <a:t>Distribution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4953504"/>
              </p:ext>
            </p:extLst>
          </p:nvPr>
        </p:nvGraphicFramePr>
        <p:xfrm>
          <a:off x="533400" y="533400"/>
          <a:ext cx="7467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2915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28D67-C98A-25F8-1273-99DA3C06E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7010400" cy="1524000"/>
          </a:xfrm>
        </p:spPr>
        <p:txBody>
          <a:bodyPr/>
          <a:lstStyle/>
          <a:p>
            <a:r>
              <a:rPr lang="en-US" dirty="0"/>
              <a:t>CONSTITUTIONAL AMENDMENT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9DCD-CC70-0869-F717-FEEEB44C7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752600"/>
            <a:ext cx="6554867" cy="376767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Wyoming Constitution Allows State to Invest in Equities</a:t>
            </a:r>
          </a:p>
          <a:p>
            <a:pPr lvl="1"/>
            <a:r>
              <a:rPr lang="en-US" dirty="0"/>
              <a:t>State Treasurer’s Office Expert Investment Team</a:t>
            </a:r>
          </a:p>
          <a:p>
            <a:pPr lvl="1"/>
            <a:r>
              <a:rPr lang="en-US" dirty="0"/>
              <a:t>Historically Higher Returns </a:t>
            </a:r>
            <a:r>
              <a:rPr lang="en-US"/>
              <a:t>on Investments</a:t>
            </a:r>
            <a:endParaRPr lang="en-US" dirty="0"/>
          </a:p>
          <a:p>
            <a:r>
              <a:rPr lang="en-US" dirty="0"/>
              <a:t>Wyoming Constitution DOES NOT Allow Counties, Cities and Other Political Subdivisions to Invest in Equities</a:t>
            </a:r>
          </a:p>
          <a:p>
            <a:pPr lvl="1"/>
            <a:r>
              <a:rPr lang="en-US" dirty="0"/>
              <a:t>Historically Lower Returns on Investments </a:t>
            </a:r>
          </a:p>
          <a:p>
            <a:r>
              <a:rPr lang="en-US" dirty="0"/>
              <a:t>Constitutional Amendment A</a:t>
            </a:r>
          </a:p>
          <a:p>
            <a:pPr lvl="1"/>
            <a:r>
              <a:rPr lang="en-US" dirty="0"/>
              <a:t>Would Allow Counties, Cities and Other Political Subdivisions to Invest in Equities</a:t>
            </a:r>
          </a:p>
          <a:p>
            <a:pPr lvl="1"/>
            <a:r>
              <a:rPr lang="en-US" dirty="0"/>
              <a:t>Share in Higher Returns</a:t>
            </a:r>
          </a:p>
          <a:p>
            <a:pPr lvl="2"/>
            <a:r>
              <a:rPr lang="en-US" dirty="0"/>
              <a:t>Increased Revenue for City’s Day-to-Day Activities</a:t>
            </a:r>
          </a:p>
          <a:p>
            <a:r>
              <a:rPr lang="en-US" dirty="0"/>
              <a:t>Blank Counts as a NO VOTE!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224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1A42D-917D-4753-9C91-E58B42324B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3600" y="609600"/>
            <a:ext cx="6858000" cy="1905000"/>
          </a:xfrm>
        </p:spPr>
        <p:txBody>
          <a:bodyPr/>
          <a:lstStyle/>
          <a:p>
            <a:pPr>
              <a:defRPr/>
            </a:pPr>
            <a:r>
              <a:rPr lang="en-US" sz="6600" dirty="0"/>
              <a:t>QUESTIONS</a:t>
            </a:r>
            <a:r>
              <a:rPr lang="en-US" dirty="0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CDB06A-3753-42E0-9B9E-FD9D6FAE3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0" y="5932667"/>
            <a:ext cx="5868650" cy="1905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DON’T FORGET TO VOTE!!!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5248</TotalTime>
  <Words>813</Words>
  <Application>Microsoft Office PowerPoint</Application>
  <PresentationFormat>On-screen Show (4:3)</PresentationFormat>
  <Paragraphs>162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Calibri</vt:lpstr>
      <vt:lpstr>Century Gothic</vt:lpstr>
      <vt:lpstr>Wingdings</vt:lpstr>
      <vt:lpstr>Wingdings 3</vt:lpstr>
      <vt:lpstr>Slice</vt:lpstr>
      <vt:lpstr>Drawing</vt:lpstr>
      <vt:lpstr> 1% OPTIONAL SALES TAX and  constitutional amendment A  general election NOvember 8, 2022 </vt:lpstr>
      <vt:lpstr>OVERVIEW</vt:lpstr>
      <vt:lpstr>INFORMATION &amp; HISTORY</vt:lpstr>
      <vt:lpstr>PAST SALES TAX USE</vt:lpstr>
      <vt:lpstr>Completed Street Projects</vt:lpstr>
      <vt:lpstr>Upcoming Street Projects</vt:lpstr>
      <vt:lpstr>PowerPoint Presentation</vt:lpstr>
      <vt:lpstr>DISTRIBUTION</vt:lpstr>
      <vt:lpstr> 2023-2026 City Estimate $50,000,000 </vt:lpstr>
      <vt:lpstr> Street Related Work 80%  </vt:lpstr>
      <vt:lpstr>Street Related Work</vt:lpstr>
      <vt:lpstr>Street Related Work </vt:lpstr>
      <vt:lpstr> Major Street Projects $5 Million </vt:lpstr>
      <vt:lpstr> Other Agencies 20%  </vt:lpstr>
      <vt:lpstr> Other Agencies   </vt:lpstr>
      <vt:lpstr> Other Agencies  </vt:lpstr>
      <vt:lpstr> Other Agencies  </vt:lpstr>
      <vt:lpstr>Distribution</vt:lpstr>
      <vt:lpstr>CONSTITUTIONAL AMENDMENT A</vt:lpstr>
      <vt:lpstr>QUESTIONS  </vt:lpstr>
    </vt:vector>
  </TitlesOfParts>
  <Company>City of Cheyenne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2007 – 2010 1% Sales Tax</dc:title>
  <dc:creator>jackie</dc:creator>
  <cp:lastModifiedBy>Vicki Nemecek</cp:lastModifiedBy>
  <cp:revision>601</cp:revision>
  <cp:lastPrinted>2018-08-27T22:00:48Z</cp:lastPrinted>
  <dcterms:created xsi:type="dcterms:W3CDTF">2006-01-19T18:04:41Z</dcterms:created>
  <dcterms:modified xsi:type="dcterms:W3CDTF">2022-09-28T22:00:09Z</dcterms:modified>
</cp:coreProperties>
</file>